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3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masis MT Pro Medium" panose="02040604050005020304" pitchFamily="18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Geist" panose="020B0604020202020204" charset="0"/>
      <p:regular r:id="rId21"/>
    </p:embeddedFont>
    <p:embeddedFont>
      <p:font typeface="Microsoft JhengHei" panose="020B0604030504040204" pitchFamily="34" charset="-12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62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109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373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2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739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30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363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997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168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934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2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8384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211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2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85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359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516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12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72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504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069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4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flip="none" rotWithShape="1">
          <a:gsLst>
            <a:gs pos="36000">
              <a:schemeClr val="accent2">
                <a:lumMod val="43000"/>
                <a:lumOff val="57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oto Serif SC Bold" pitchFamily="34" charset="-120"/>
              </a:rPr>
              <a:t>AI-AgroBot: Universal AI-based Agricultural Assistant</a:t>
            </a:r>
            <a:endParaRPr lang="en-US" sz="44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131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An intelligent web-based agricultural assistant designed to help farmers monitor crop health, detect diseases, and receive real-time insights using AI-powered image analysis.</a:t>
            </a:r>
            <a:endParaRPr 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60200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Prepared by:</a:t>
            </a:r>
            <a:r>
              <a:rPr lang="en-US" sz="2000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 Tanvi </a:t>
            </a:r>
            <a:r>
              <a:rPr lang="en-US" sz="2000" dirty="0" err="1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Khicchi</a:t>
            </a:r>
            <a:endParaRPr lang="en-US" sz="2000" dirty="0">
              <a:solidFill>
                <a:srgbClr val="4B4A4A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Infosys Springboard  Internship 6.0 - AI Domain</a:t>
            </a: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1">
          <a:gsLst>
            <a:gs pos="48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822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Project Credits</a:t>
            </a:r>
            <a:endParaRPr lang="en-US" sz="4450" dirty="0">
              <a:latin typeface="Amasis MT Pro Medium" panose="020406040500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96703"/>
            <a:ext cx="7604284" cy="2184440"/>
          </a:xfrm>
          <a:prstGeom prst="roundRect">
            <a:avLst>
              <a:gd name="adj" fmla="val 9345"/>
            </a:avLst>
          </a:prstGeom>
          <a:solidFill>
            <a:srgbClr val="E5F9F2">
              <a:alpha val="95000"/>
            </a:srgbClr>
          </a:solidFill>
          <a:ln w="30480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sp>
      <p:sp>
        <p:nvSpPr>
          <p:cNvPr id="4" name="Text 2"/>
          <p:cNvSpPr/>
          <p:nvPr/>
        </p:nvSpPr>
        <p:spPr>
          <a:xfrm>
            <a:off x="1051084" y="2453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Submitted By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3035141"/>
            <a:ext cx="70896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Tanvi </a:t>
            </a:r>
            <a:r>
              <a:rPr lang="en-US" sz="1750" b="1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Khicchi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B.E. Information Technology (2023 – 2027)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Don Bosco Institute of Technology, Mumbai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07957"/>
            <a:ext cx="7604284" cy="1821537"/>
          </a:xfrm>
          <a:prstGeom prst="roundRect">
            <a:avLst>
              <a:gd name="adj" fmla="val 11207"/>
            </a:avLst>
          </a:prstGeom>
          <a:solidFill>
            <a:srgbClr val="E5F9F2">
              <a:alpha val="95000"/>
            </a:srgbClr>
          </a:solidFill>
          <a:ln w="30480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sp>
      <p:sp>
        <p:nvSpPr>
          <p:cNvPr id="7" name="Text 5"/>
          <p:cNvSpPr/>
          <p:nvPr/>
        </p:nvSpPr>
        <p:spPr>
          <a:xfrm>
            <a:off x="1051084" y="4865251"/>
            <a:ext cx="2870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Internship Program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51084" y="5446395"/>
            <a:ext cx="70896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Infosys Springboard 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Artificial Intelligence Domain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1">
          <a:gsLst>
            <a:gs pos="46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Noto Serif SC Bold" pitchFamily="34" charset="-120"/>
              </a:rPr>
              <a:t>Project Vision</a:t>
            </a:r>
            <a:endParaRPr lang="en-US" sz="40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854898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ea typeface="Noto Serif SC Bold" pitchFamily="34" charset="-122"/>
                <a:cs typeface="Noto Serif SC Bold" pitchFamily="34" charset="-120"/>
              </a:rPr>
              <a:t>Making Smart Agriculture Accessible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13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AI-AgroBot simplifies farm management by combining an AI chatbot, image recognition, and admin dashboards for managing users and knowledge bases.</a:t>
            </a: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3922295"/>
            <a:ext cx="6342102" cy="149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Geist" pitchFamily="34" charset="-120"/>
              </a:rPr>
              <a:t>The system provides region-specific, crop-specific, and multilingual responses to farmers queries—making smart agriculture accessible to everyone.</a:t>
            </a: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44" y="943749"/>
            <a:ext cx="6342102" cy="6342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1">
          <a:gsLst>
            <a:gs pos="39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Key Outcomes</a:t>
            </a:r>
            <a:endParaRPr lang="en-US" sz="4450" dirty="0">
              <a:latin typeface="Amasis MT Pro Medium" panose="020406040500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3658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AI-Driven Image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Detect crop stress and diseases through intelligent image processing.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Real-Time Support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 or voice-based chatbot assistance for farmers' queries.</a:t>
            </a:r>
            <a:endParaRPr lang="en-US" sz="200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3727490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304818"/>
            <a:ext cx="3727490" cy="1224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Tailored advice based on crop, region, and language preferences.</a:t>
            </a:r>
            <a:endParaRPr lang="en-US" sz="200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Admin Control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dashboard for user and knowledge base management.</a:t>
            </a:r>
            <a:endParaRPr lang="en-US" sz="200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Scalable System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Modular architecture integrating AI, databases, and web technologies.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1" grpId="0" animBg="1"/>
      <p:bldP spid="13" grpId="0" animBg="1"/>
      <p:bldP spid="16" grpId="0" animBg="1"/>
      <p:bldP spid="17" grpId="0" animBg="1"/>
      <p:bldP spid="21" grpId="0" animBg="1"/>
      <p:bldP spid="22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728" y="953453"/>
            <a:ext cx="5866447" cy="5866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773073" y="953453"/>
            <a:ext cx="5693926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ea typeface="Noto Serif SC Bold" pitchFamily="34" charset="-122"/>
                <a:cs typeface="Noto Serif SC Bold" pitchFamily="34" charset="-120"/>
              </a:rPr>
              <a:t>System Architecture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1974890"/>
            <a:ext cx="1104424" cy="13252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98358" y="219575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Frontend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2098358" y="2673310"/>
            <a:ext cx="44437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Amasis MT Pro Medium" panose="02040604050005020304" pitchFamily="18" charset="0"/>
                <a:ea typeface="Microsoft JhengHei" panose="020B0604030504040204" pitchFamily="34" charset="-120"/>
                <a:cs typeface="Geist" pitchFamily="34" charset="-120"/>
              </a:rPr>
              <a:t>User interaction </a:t>
            </a:r>
            <a:r>
              <a:rPr lang="en-US" sz="2000" dirty="0">
                <a:solidFill>
                  <a:srgbClr val="4B4A4A"/>
                </a:solidFill>
                <a:latin typeface="Amasis MT Pro Medium" panose="02040604050005020304" pitchFamily="18" charset="0"/>
                <a:ea typeface="Microsoft JhengHei" panose="020B0604030504040204" pitchFamily="34" charset="-120"/>
                <a:cs typeface="Geist" pitchFamily="34" charset="-120"/>
              </a:rPr>
              <a:t>and</a:t>
            </a:r>
            <a:r>
              <a:rPr lang="en-US" sz="1700" dirty="0">
                <a:solidFill>
                  <a:srgbClr val="4B4A4A"/>
                </a:solidFill>
                <a:latin typeface="Amasis MT Pro Medium" panose="02040604050005020304" pitchFamily="18" charset="0"/>
                <a:ea typeface="Microsoft JhengHei" panose="020B0604030504040204" pitchFamily="34" charset="-120"/>
                <a:cs typeface="Geist" pitchFamily="34" charset="-120"/>
              </a:rPr>
              <a:t> UI</a:t>
            </a:r>
            <a:endParaRPr lang="en-US" sz="1700" dirty="0">
              <a:latin typeface="Amasis MT Pro Medium" panose="02040604050005020304" pitchFamily="18" charset="0"/>
              <a:ea typeface="Microsoft JhengHei" panose="020B0604030504040204" pitchFamily="34" charset="-12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3300174"/>
            <a:ext cx="1104424" cy="13252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98358" y="35210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Backend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2098358" y="3998595"/>
            <a:ext cx="44437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Amasis MT Pro Medium" panose="02040604050005020304" pitchFamily="18" charset="0"/>
                <a:ea typeface="Geist" pitchFamily="34" charset="-122"/>
                <a:cs typeface="Geist" pitchFamily="34" charset="-120"/>
              </a:rPr>
              <a:t>Chat, image processing, responses</a:t>
            </a:r>
            <a:endParaRPr lang="en-US" sz="1700" dirty="0">
              <a:latin typeface="Amasis MT Pro Medium" panose="020406040500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4625459"/>
            <a:ext cx="1104424" cy="13252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98358" y="48463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Database</a:t>
            </a:r>
            <a:endParaRPr lang="en-US" sz="2400" dirty="0"/>
          </a:p>
        </p:txBody>
      </p:sp>
      <p:sp>
        <p:nvSpPr>
          <p:cNvPr id="13" name="Text 6"/>
          <p:cNvSpPr/>
          <p:nvPr/>
        </p:nvSpPr>
        <p:spPr>
          <a:xfrm>
            <a:off x="2098358" y="5323880"/>
            <a:ext cx="44437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Amasis MT Pro Medium" panose="02040604050005020304" pitchFamily="18" charset="0"/>
                <a:ea typeface="Geist" pitchFamily="34" charset="-122"/>
                <a:cs typeface="Geist" pitchFamily="34" charset="-120"/>
              </a:rPr>
              <a:t>User profiles, conversations, KB</a:t>
            </a:r>
            <a:endParaRPr lang="en-US" sz="1700" dirty="0">
              <a:latin typeface="Amasis MT Pro Medium" panose="02040604050005020304" pitchFamily="18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73" y="5950744"/>
            <a:ext cx="1104424" cy="132528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98358" y="617160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ea typeface="Noto Serif SC Bold" pitchFamily="34" charset="-122"/>
                <a:cs typeface="Noto Serif SC Bold" pitchFamily="34" charset="-120"/>
              </a:rPr>
              <a:t>AI Model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2098358" y="6649164"/>
            <a:ext cx="44437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Amasis MT Pro Medium" panose="02040604050005020304" pitchFamily="18" charset="0"/>
                <a:ea typeface="Geist" pitchFamily="34" charset="-122"/>
                <a:cs typeface="Geist" pitchFamily="34" charset="-120"/>
              </a:rPr>
              <a:t>Image analysis, keyword matching</a:t>
            </a:r>
            <a:endParaRPr lang="en-US" sz="1700" dirty="0"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497068"/>
            <a:ext cx="4847153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ea typeface="Noto Serif SC Bold" pitchFamily="34" charset="-122"/>
                <a:cs typeface="Noto Serif SC Bold" pitchFamily="34" charset="-120"/>
              </a:rPr>
              <a:t>Core Modules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78537" y="1780675"/>
            <a:ext cx="4295180" cy="1813604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78537" y="1830604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2535257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2788500" y="1633810"/>
            <a:ext cx="406835" cy="52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95231" y="2302073"/>
            <a:ext cx="24853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User Authentication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4084" y="2721412"/>
            <a:ext cx="3962939" cy="679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Login, signup, and role-based access for farmers and admins.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167551" y="1817370"/>
            <a:ext cx="4295180" cy="1740813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167551" y="1794510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11" name="Shape 9"/>
          <p:cNvSpPr/>
          <p:nvPr/>
        </p:nvSpPr>
        <p:spPr>
          <a:xfrm>
            <a:off x="7024271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7198697" y="1671995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384244" y="230207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Chatbot Assistant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84244" y="2721412"/>
            <a:ext cx="386179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AI-powered multilingual support for agricultural FAQs.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9656564" y="1817370"/>
            <a:ext cx="4295180" cy="1740813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56564" y="1794510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513284" y="1526619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87711" y="1671995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73258" y="2302073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Image Analysis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73258" y="2721412"/>
            <a:ext cx="386179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Upload crop images to detect health, disease, or stress conditions.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678537" y="4042767"/>
            <a:ext cx="4295180" cy="1740813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678537" y="4019907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23" name="Shape 21"/>
          <p:cNvSpPr/>
          <p:nvPr/>
        </p:nvSpPr>
        <p:spPr>
          <a:xfrm>
            <a:off x="2535257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24" name="Text 22"/>
          <p:cNvSpPr/>
          <p:nvPr/>
        </p:nvSpPr>
        <p:spPr>
          <a:xfrm>
            <a:off x="2788500" y="3826218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895231" y="4527471"/>
            <a:ext cx="2512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Profile Management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95231" y="4946809"/>
            <a:ext cx="386179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Update crop, region, and language preferences.</a:t>
            </a:r>
            <a:endParaRPr lang="en-US" sz="2000" dirty="0"/>
          </a:p>
        </p:txBody>
      </p:sp>
      <p:sp>
        <p:nvSpPr>
          <p:cNvPr id="27" name="Shape 25"/>
          <p:cNvSpPr/>
          <p:nvPr/>
        </p:nvSpPr>
        <p:spPr>
          <a:xfrm>
            <a:off x="5167551" y="4042767"/>
            <a:ext cx="4295180" cy="1740813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5167551" y="4019907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29" name="Shape 27"/>
          <p:cNvSpPr/>
          <p:nvPr/>
        </p:nvSpPr>
        <p:spPr>
          <a:xfrm>
            <a:off x="7024271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30" name="Text 28"/>
          <p:cNvSpPr/>
          <p:nvPr/>
        </p:nvSpPr>
        <p:spPr>
          <a:xfrm>
            <a:off x="7210729" y="3838945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5384244" y="4527471"/>
            <a:ext cx="2423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Admin Dashboard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384244" y="4946809"/>
            <a:ext cx="386179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Manage farmers, delete users, and update Knowledge Base via CSV.</a:t>
            </a:r>
            <a:endParaRPr lang="en-US" sz="2000" dirty="0"/>
          </a:p>
        </p:txBody>
      </p:sp>
      <p:sp>
        <p:nvSpPr>
          <p:cNvPr id="33" name="Shape 31"/>
          <p:cNvSpPr/>
          <p:nvPr/>
        </p:nvSpPr>
        <p:spPr>
          <a:xfrm>
            <a:off x="9656564" y="4042767"/>
            <a:ext cx="4295180" cy="1740813"/>
          </a:xfrm>
          <a:prstGeom prst="roundRect">
            <a:avLst>
              <a:gd name="adj" fmla="val 63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9656564" y="4019907"/>
            <a:ext cx="4295180" cy="91440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35" name="Shape 33"/>
          <p:cNvSpPr/>
          <p:nvPr/>
        </p:nvSpPr>
        <p:spPr>
          <a:xfrm>
            <a:off x="11513284" y="3752017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</p:sp>
      <p:sp>
        <p:nvSpPr>
          <p:cNvPr id="36" name="Text 34"/>
          <p:cNvSpPr/>
          <p:nvPr/>
        </p:nvSpPr>
        <p:spPr>
          <a:xfrm>
            <a:off x="11687711" y="3897392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6</a:t>
            </a:r>
            <a:endParaRPr lang="en-US" sz="2000" dirty="0"/>
          </a:p>
        </p:txBody>
      </p:sp>
      <p:sp>
        <p:nvSpPr>
          <p:cNvPr id="37" name="Text 35"/>
          <p:cNvSpPr/>
          <p:nvPr/>
        </p:nvSpPr>
        <p:spPr>
          <a:xfrm>
            <a:off x="9873258" y="4527471"/>
            <a:ext cx="266354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Recent Conversations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873258" y="4946809"/>
            <a:ext cx="386179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View, track, and manage chat logs with timestamps.</a:t>
            </a:r>
            <a:endParaRPr lang="en-US" sz="2000" dirty="0"/>
          </a:p>
        </p:txBody>
      </p:sp>
      <p:sp>
        <p:nvSpPr>
          <p:cNvPr id="39" name="Shape 37"/>
          <p:cNvSpPr/>
          <p:nvPr/>
        </p:nvSpPr>
        <p:spPr>
          <a:xfrm>
            <a:off x="4098958" y="6340495"/>
            <a:ext cx="6432126" cy="1430774"/>
          </a:xfrm>
          <a:prstGeom prst="roundRect">
            <a:avLst>
              <a:gd name="adj" fmla="val 766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098958" y="6340495"/>
            <a:ext cx="6432126" cy="99656"/>
          </a:xfrm>
          <a:prstGeom prst="roundRect">
            <a:avLst>
              <a:gd name="adj" fmla="val 190836"/>
            </a:avLst>
          </a:prstGeom>
          <a:solidFill>
            <a:srgbClr val="006747"/>
          </a:solidFill>
          <a:ln/>
        </p:spPr>
      </p:sp>
      <p:sp>
        <p:nvSpPr>
          <p:cNvPr id="41" name="Shape 39"/>
          <p:cNvSpPr/>
          <p:nvPr/>
        </p:nvSpPr>
        <p:spPr>
          <a:xfrm>
            <a:off x="7036243" y="6008132"/>
            <a:ext cx="581620" cy="581620"/>
          </a:xfrm>
          <a:prstGeom prst="roundRect">
            <a:avLst>
              <a:gd name="adj" fmla="val 157216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2" name="Text 40"/>
          <p:cNvSpPr/>
          <p:nvPr/>
        </p:nvSpPr>
        <p:spPr>
          <a:xfrm>
            <a:off x="7264987" y="6099572"/>
            <a:ext cx="23264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ea typeface="Noto Serif SC Bold" pitchFamily="34" charset="-122"/>
                <a:cs typeface="Noto Serif SC Bold" pitchFamily="34" charset="-120"/>
              </a:rPr>
              <a:t>7</a:t>
            </a:r>
            <a:endParaRPr lang="en-US" sz="2000" dirty="0"/>
          </a:p>
        </p:txBody>
      </p:sp>
      <p:sp>
        <p:nvSpPr>
          <p:cNvPr id="43" name="Text 41"/>
          <p:cNvSpPr/>
          <p:nvPr/>
        </p:nvSpPr>
        <p:spPr>
          <a:xfrm>
            <a:off x="4098958" y="6652499"/>
            <a:ext cx="259139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Database Integration</a:t>
            </a:r>
            <a:endParaRPr lang="en-US" sz="2000" dirty="0">
              <a:latin typeface="Amasis MT Pro Medium" panose="02040604050005020304" pitchFamily="18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4211241" y="7100291"/>
            <a:ext cx="12839819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Store user data, KB entries, and chat history securely.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1">
          <a:gsLst>
            <a:gs pos="40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312"/>
            <a:ext cx="8439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User Journey: Getting Started</a:t>
            </a:r>
            <a:endParaRPr lang="en-US" sz="4450" dirty="0">
              <a:latin typeface="Amasis MT Pro Medium" panose="020406040500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16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Registration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426210"/>
            <a:ext cx="3933349" cy="1714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2"/>
          <p:cNvSpPr/>
          <p:nvPr/>
        </p:nvSpPr>
        <p:spPr>
          <a:xfrm>
            <a:off x="793790" y="539650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New farmers create accounts with name, email, password, and region details.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288161" y="2816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Login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9483" y="3425547"/>
            <a:ext cx="3930704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4"/>
          <p:cNvSpPr/>
          <p:nvPr/>
        </p:nvSpPr>
        <p:spPr>
          <a:xfrm>
            <a:off x="5297786" y="539519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Secure access for registered users via email and password authentication.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9782532" y="2816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Dashboard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pic>
        <p:nvPicPr>
          <p:cNvPr id="10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83476" y="3425547"/>
            <a:ext cx="4063501" cy="1768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6"/>
          <p:cNvSpPr/>
          <p:nvPr/>
        </p:nvSpPr>
        <p:spPr>
          <a:xfrm>
            <a:off x="9782532" y="5449491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Main hub displaying project details and quick access to all features.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1">
          <a:gsLst>
            <a:gs pos="37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alpha val="96000"/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6321981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Dashboard Experience</a:t>
            </a:r>
            <a:endParaRPr lang="en-US" sz="4300" dirty="0">
              <a:latin typeface="Amasis MT Pro Medium" panose="02040604050005020304" pitchFamily="18" charset="0"/>
            </a:endParaRPr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44578" y="1868448"/>
            <a:ext cx="5164168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84269" y="1869397"/>
            <a:ext cx="5001578" cy="224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2725" y="4291727"/>
            <a:ext cx="5156307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05688" y="4292565"/>
            <a:ext cx="5153263" cy="224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1"/>
          <p:cNvSpPr/>
          <p:nvPr/>
        </p:nvSpPr>
        <p:spPr>
          <a:xfrm>
            <a:off x="767596" y="6927771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The home dashboard provides a comprehensive overview of AI-AgroBot features, project information, and easy navigation to all core functionalities.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8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250" y="-139700"/>
            <a:ext cx="14630400" cy="8369300"/>
          </a:xfrm>
          <a:prstGeom prst="rect">
            <a:avLst/>
          </a:prstGeom>
          <a:gradFill>
            <a:gsLst>
              <a:gs pos="32000">
                <a:schemeClr val="accent2">
                  <a:lumMod val="43000"/>
                  <a:lumOff val="57000"/>
                </a:schemeClr>
              </a:gs>
              <a:gs pos="0">
                <a:srgbClr val="83E8CC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93790" y="1124426"/>
            <a:ext cx="8743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AI-Powered Features in Action</a:t>
            </a:r>
            <a:endParaRPr lang="en-US" sz="4450" dirty="0">
              <a:latin typeface="Amasis MT Pro Medium" panose="020406040500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55420" y="5027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Edit Profile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5174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Update name, crop preferences, and details for personalized recommendations.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793790" y="67422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35893" y="2173367"/>
            <a:ext cx="4158615" cy="257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5"/>
          <p:cNvSpPr/>
          <p:nvPr/>
        </p:nvSpPr>
        <p:spPr>
          <a:xfrm>
            <a:off x="5891451" y="5027057"/>
            <a:ext cx="2847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Chatbot Interaction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235893" y="551747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Ask queries about crops, fertilizers, and diseases with AI-powered responses.</a:t>
            </a:r>
            <a:endParaRPr lang="en-US" dirty="0"/>
          </a:p>
        </p:txBody>
      </p:sp>
      <p:pic>
        <p:nvPicPr>
          <p:cNvPr id="12" name="Image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77995" y="2173368"/>
            <a:ext cx="4158615" cy="257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7"/>
          <p:cNvSpPr/>
          <p:nvPr/>
        </p:nvSpPr>
        <p:spPr>
          <a:xfrm>
            <a:off x="10339626" y="5027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Disease Detection</a:t>
            </a:r>
            <a:endParaRPr lang="en-US" sz="2200" dirty="0">
              <a:latin typeface="Amasis MT Pro Medium" panose="020406040500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677995" y="55174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ea typeface="Geist" pitchFamily="34" charset="-122"/>
                <a:cs typeface="Geist" pitchFamily="34" charset="-120"/>
              </a:rPr>
              <a:t>Upload crop images for real-time AI analysis with confidence scores and solutions.</a:t>
            </a:r>
            <a:endParaRPr lang="en-US" sz="1750" dirty="0"/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2FE8B401-15AC-2AEA-AD53-DCA895EA09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3789" y="2173367"/>
            <a:ext cx="4158615" cy="2570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1">
          <a:gsLst>
            <a:gs pos="48000">
              <a:schemeClr val="accent2">
                <a:lumMod val="43000"/>
                <a:lumOff val="57000"/>
              </a:schemeClr>
            </a:gs>
            <a:gs pos="0">
              <a:srgbClr val="83E8CC"/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6318"/>
            <a:ext cx="11082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Admin Control &amp; Multilingual Support</a:t>
            </a:r>
            <a:endParaRPr lang="en-US" sz="4450" dirty="0">
              <a:latin typeface="Amasis MT Pro Medium" panose="020406040500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920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Admin Dashboard</a:t>
            </a:r>
            <a:endParaRPr lang="en-US" sz="2650" dirty="0">
              <a:latin typeface="Amasis MT Pro Medium" panose="020406040500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2514"/>
            <a:ext cx="6244709" cy="269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2"/>
          <p:cNvSpPr/>
          <p:nvPr/>
        </p:nvSpPr>
        <p:spPr>
          <a:xfrm>
            <a:off x="793790" y="59205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Comprehensive admin functionalities including user management, chatbot activity monitoring, and knowledge base updates.</a:t>
            </a:r>
            <a:endParaRPr lang="en-US" b="1" dirty="0">
              <a:latin typeface="Geist" panose="020B0604020202020204" charset="0"/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2292072"/>
            <a:ext cx="383809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Amasis MT Pro Medium" panose="02040604050005020304" pitchFamily="18" charset="0"/>
                <a:ea typeface="Noto Serif SC Bold" pitchFamily="34" charset="-122"/>
                <a:cs typeface="Noto Serif SC Bold" pitchFamily="34" charset="-120"/>
              </a:rPr>
              <a:t>Multilingual Interface</a:t>
            </a:r>
            <a:endParaRPr lang="en-US" sz="2650" dirty="0">
              <a:latin typeface="Amasis MT Pro Medium" panose="020406040500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972514"/>
            <a:ext cx="6244709" cy="271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4"/>
          <p:cNvSpPr/>
          <p:nvPr/>
        </p:nvSpPr>
        <p:spPr>
          <a:xfrm>
            <a:off x="7599521" y="59407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 for multiple Indian languages makes the platform accessible to all farmers across regions.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485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Amasis MT Pro Medium</vt:lpstr>
      <vt:lpstr>Microsoft JhengHei</vt:lpstr>
      <vt:lpstr>Geist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gaurikhicchi@outlook.com</cp:lastModifiedBy>
  <cp:revision>9</cp:revision>
  <dcterms:created xsi:type="dcterms:W3CDTF">2025-11-10T08:14:14Z</dcterms:created>
  <dcterms:modified xsi:type="dcterms:W3CDTF">2025-11-10T14:33:04Z</dcterms:modified>
</cp:coreProperties>
</file>